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03" r:id="rId2"/>
    <p:sldId id="304" r:id="rId3"/>
    <p:sldId id="301" r:id="rId4"/>
    <p:sldId id="566" r:id="rId5"/>
    <p:sldId id="567" r:id="rId6"/>
    <p:sldId id="569" r:id="rId7"/>
    <p:sldId id="570" r:id="rId8"/>
    <p:sldId id="571" r:id="rId9"/>
    <p:sldId id="565" r:id="rId10"/>
    <p:sldId id="568" r:id="rId11"/>
    <p:sldId id="572" r:id="rId12"/>
    <p:sldId id="573" r:id="rId13"/>
    <p:sldId id="551" r:id="rId14"/>
    <p:sldId id="576" r:id="rId15"/>
    <p:sldId id="577" r:id="rId16"/>
    <p:sldId id="578" r:id="rId17"/>
    <p:sldId id="579" r:id="rId18"/>
    <p:sldId id="580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75300"/>
  </p:normalViewPr>
  <p:slideViewPr>
    <p:cSldViewPr snapToGrid="0" snapToObjects="1">
      <p:cViewPr varScale="1">
        <p:scale>
          <a:sx n="97" d="100"/>
          <a:sy n="97" d="100"/>
        </p:scale>
        <p:origin x="2032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help here! Briefly describe the problem you have, and your TA will try to help you resolve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2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provide a welcoming and supportive environment for all people, regardless of background or identity.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No harassment: includes abusive, offensive or degrading language, unwelcome sexual advances, in writing or voice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**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https://events.linuxfoundation.org/r-medicine/attend/code-of-conduct/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 Also, to respect the privacy of participants, we don’t allow screenshots, recordings, or photographs.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find that you violate the code of conduct you may be removed from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8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 will start by introducing themselves, and then “pass the baton” to the next person, who will then also “pass the baton” to the next person, and so on.</a:t>
            </a:r>
          </a:p>
          <a:p>
            <a:endParaRPr lang="en-US" dirty="0"/>
          </a:p>
          <a:p>
            <a:r>
              <a:rPr lang="en-US" dirty="0"/>
              <a:t>For this exercise, we encourage you to turn on your microphone and camera, if you’re comfortable.</a:t>
            </a:r>
          </a:p>
          <a:p>
            <a:endParaRPr lang="en-US" dirty="0"/>
          </a:p>
          <a:p>
            <a:r>
              <a:rPr lang="en-US" dirty="0"/>
              <a:t>At the 10 min mark, we’ll bring everyone back into the main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Chair of R/Medicine 2020 Organizing Committee and am leading this workshop. I am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been coding in R for 10+</a:t>
            </a:r>
            <a:r>
              <a:rPr lang="en-US" baseline="0" dirty="0"/>
              <a:t> years, and I’m an RStudio Certified trainer. I have taught R to physicians and other healthcare workers at the Harvard Massachusetts General Hospital, at the University of Pennsylvania, and at various conferences, both online and offline.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7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joined today by two co-instructors. Joe Rudolf is an Assistant Professor of Pathology at the University of Utah.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Amrom</a:t>
            </a:r>
            <a:r>
              <a:rPr lang="en-US" dirty="0"/>
              <a:t> Obstfeld. </a:t>
            </a:r>
            <a:r>
              <a:rPr lang="en-US" dirty="0" err="1"/>
              <a:t>Amrom</a:t>
            </a:r>
            <a:r>
              <a:rPr lang="en-US" dirty="0"/>
              <a:t> is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fortunate to have a large number of TAs to help with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1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8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Welcome to R/Medicine 101:</a:t>
            </a:r>
            <a:br>
              <a:rPr lang="en-US" sz="4400" b="1" dirty="0"/>
            </a:br>
            <a:r>
              <a:rPr lang="en-US" sz="4400" b="1" dirty="0"/>
              <a:t>Intro to R for Clinicians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Stephan Kadauke</a:t>
            </a:r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277B0-C473-5447-BE83-ECAAA410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58" y="1331089"/>
            <a:ext cx="4447883" cy="5097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C0C976-6A55-F544-A4B0-2565C2AC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6476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0476-586A-AC47-971A-1F2B4CDD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BD9F8-3E77-B24B-ABE8-A0A0AF38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29" y="1380226"/>
            <a:ext cx="5915670" cy="55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Click the “yes” button in the Participants window.</a:t>
            </a:r>
          </a:p>
          <a:p>
            <a:pPr marL="0" indent="0">
              <a:buNone/>
            </a:pPr>
            <a:r>
              <a:rPr lang="en-US" sz="4400" dirty="0"/>
              <a:t>Then write your location (city, country) in the Chat window.</a:t>
            </a:r>
          </a:p>
        </p:txBody>
      </p:sp>
    </p:spTree>
    <p:extLst>
      <p:ext uri="{BB962C8B-B14F-4D97-AF65-F5344CB8AC3E}">
        <p14:creationId xmlns:p14="http://schemas.microsoft.com/office/powerpoint/2010/main" val="374814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Course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A259-81A2-9A40-B915-E2D41DB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F23AD-7B6E-3549-9F54-5D299725F1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14F2E-5E06-F94B-B8F5-9D6A244A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5" y="1521347"/>
            <a:ext cx="8252749" cy="4642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 interactive coding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9198C-8830-9544-8E4D-F86E80A4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69" y="1724873"/>
            <a:ext cx="4968705" cy="432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DDD62-767D-214A-84A6-F2F2D3F0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68301"/>
            <a:ext cx="4582448" cy="25895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BC0E1-99F6-664E-B63C-5DF3FB40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144" y="4532958"/>
            <a:ext cx="1001019" cy="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F869-9F37-7C47-92B0-3961ADC0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027-F717-C04C-B3F2-8401B7D7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772150"/>
            <a:ext cx="9720073" cy="537210"/>
          </a:xfrm>
        </p:spPr>
        <p:txBody>
          <a:bodyPr>
            <a:noAutofit/>
          </a:bodyPr>
          <a:lstStyle/>
          <a:p>
            <a:pPr algn="ctr"/>
            <a:r>
              <a:rPr lang="en-US" sz="2400" u="sng" dirty="0">
                <a:hlinkClick r:id="rId3"/>
              </a:rPr>
              <a:t>https://events.linuxfoundation.org/r-medicine/attend/code-of-conduct/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A118-301A-064F-9B07-97BC39BBF009}"/>
              </a:ext>
            </a:extLst>
          </p:cNvPr>
          <p:cNvGrpSpPr/>
          <p:nvPr/>
        </p:nvGrpSpPr>
        <p:grpSpPr>
          <a:xfrm>
            <a:off x="1855588" y="1857022"/>
            <a:ext cx="3143956" cy="3143956"/>
            <a:chOff x="1855588" y="1857022"/>
            <a:chExt cx="3143956" cy="3143956"/>
          </a:xfrm>
        </p:grpSpPr>
        <p:sp>
          <p:nvSpPr>
            <p:cNvPr id="7" name="&quot;No&quot; Symbol 6">
              <a:extLst>
                <a:ext uri="{FF2B5EF4-FFF2-40B4-BE49-F238E27FC236}">
                  <a16:creationId xmlns:a16="http://schemas.microsoft.com/office/drawing/2014/main" id="{B62C004A-1D1F-F148-B085-BAE5DC0EFD6E}"/>
                </a:ext>
              </a:extLst>
            </p:cNvPr>
            <p:cNvSpPr/>
            <p:nvPr/>
          </p:nvSpPr>
          <p:spPr>
            <a:xfrm>
              <a:off x="1855588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65576C-E8BA-4846-8770-E5BD3F03C9BE}"/>
                </a:ext>
              </a:extLst>
            </p:cNvPr>
            <p:cNvSpPr txBox="1"/>
            <p:nvPr/>
          </p:nvSpPr>
          <p:spPr>
            <a:xfrm>
              <a:off x="2279495" y="3105834"/>
              <a:ext cx="229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Harassment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2FCD45-E589-C644-BA2E-F00765668F2C}"/>
              </a:ext>
            </a:extLst>
          </p:cNvPr>
          <p:cNvGrpSpPr/>
          <p:nvPr/>
        </p:nvGrpSpPr>
        <p:grpSpPr>
          <a:xfrm>
            <a:off x="6825351" y="1857022"/>
            <a:ext cx="3143956" cy="3143956"/>
            <a:chOff x="6825351" y="1857022"/>
            <a:chExt cx="3143956" cy="3143956"/>
          </a:xfrm>
        </p:grpSpPr>
        <p:sp>
          <p:nvSpPr>
            <p:cNvPr id="9" name="&quot;No&quot; Symbol 8">
              <a:extLst>
                <a:ext uri="{FF2B5EF4-FFF2-40B4-BE49-F238E27FC236}">
                  <a16:creationId xmlns:a16="http://schemas.microsoft.com/office/drawing/2014/main" id="{FA199E2E-B93B-5941-82CA-BB44B9F5EBAF}"/>
                </a:ext>
              </a:extLst>
            </p:cNvPr>
            <p:cNvSpPr/>
            <p:nvPr/>
          </p:nvSpPr>
          <p:spPr>
            <a:xfrm>
              <a:off x="6825351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4A4C20-4646-4E46-8823-29DB561FB412}"/>
                </a:ext>
              </a:extLst>
            </p:cNvPr>
            <p:cNvSpPr txBox="1"/>
            <p:nvPr/>
          </p:nvSpPr>
          <p:spPr>
            <a:xfrm>
              <a:off x="7160291" y="2551836"/>
              <a:ext cx="24740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Screenshots,</a:t>
              </a:r>
            </a:p>
            <a:p>
              <a:pPr algn="ctr"/>
              <a:r>
                <a:rPr lang="en-US" sz="3600" dirty="0"/>
                <a:t>Recordings, </a:t>
              </a:r>
            </a:p>
            <a:p>
              <a:pPr algn="ctr"/>
              <a:r>
                <a:rPr lang="en-US" sz="3600" dirty="0"/>
                <a:t>Photographs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109-873F-4849-971F-D3487A3D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D705-4666-234A-ABA0-F72749C2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Meet and greet! We will send you into breakout rooms, where you will have 10 minutes to meet your TA and 10-15 of your fellow participants.</a:t>
            </a:r>
          </a:p>
        </p:txBody>
      </p:sp>
    </p:spTree>
    <p:extLst>
      <p:ext uri="{BB962C8B-B14F-4D97-AF65-F5344CB8AC3E}">
        <p14:creationId xmlns:p14="http://schemas.microsoft.com/office/powerpoint/2010/main" val="241317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Stephan</a:t>
              </a:r>
            </a:p>
          </p:txBody>
        </p:sp>
      </p:grpSp>
      <p:pic>
        <p:nvPicPr>
          <p:cNvPr id="10" name="Google Shape;302;p22">
            <a:extLst>
              <a:ext uri="{FF2B5EF4-FFF2-40B4-BE49-F238E27FC236}">
                <a16:creationId xmlns:a16="http://schemas.microsoft.com/office/drawing/2014/main" id="{635A0451-EAC6-C544-9AF2-3E9196FD69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2" y="1327386"/>
            <a:ext cx="4370178" cy="44778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23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1338"/>
          <a:stretch/>
        </p:blipFill>
        <p:spPr>
          <a:xfrm>
            <a:off x="2197810" y="2604299"/>
            <a:ext cx="2597707" cy="1934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622" y="737845"/>
            <a:ext cx="4664840" cy="174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2C317-58FA-1D41-873F-639608A8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148" y="2604299"/>
            <a:ext cx="4559314" cy="343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83FD4-58BE-F146-8494-5C528763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811" y="743288"/>
            <a:ext cx="2641887" cy="173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9C913-0BDC-3344-BA80-D1489C82E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27" b="33186"/>
          <a:stretch/>
        </p:blipFill>
        <p:spPr>
          <a:xfrm>
            <a:off x="2332948" y="5146206"/>
            <a:ext cx="2462570" cy="8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Joe</a:t>
              </a:r>
            </a:p>
          </p:txBody>
        </p:sp>
      </p:grpSp>
      <p:pic>
        <p:nvPicPr>
          <p:cNvPr id="5" name="Google Shape;323;p25">
            <a:extLst>
              <a:ext uri="{FF2B5EF4-FFF2-40B4-BE49-F238E27FC236}">
                <a16:creationId xmlns:a16="http://schemas.microsoft.com/office/drawing/2014/main" id="{2E5BA63A-1C11-BF4E-ACE1-C7321EF2E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02" y="1327386"/>
            <a:ext cx="3791418" cy="44918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9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atin typeface="Marker Felt Thin" panose="02000400000000000000" pitchFamily="2" charset="77"/>
                </a:rPr>
                <a:t>Amrom</a:t>
              </a:r>
              <a:endParaRPr lang="en-US" sz="7200" dirty="0">
                <a:latin typeface="Marker Felt Thin" panose="02000400000000000000" pitchFamily="2" charset="77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B478E-90D0-EA4F-B9CB-65710D4B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01" y="1435871"/>
            <a:ext cx="3179506" cy="424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6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TAs!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15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8724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9BD-C2A8-1447-9397-55563AAF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session   vs   Breakout rooms</a:t>
            </a:r>
          </a:p>
        </p:txBody>
      </p:sp>
      <p:pic>
        <p:nvPicPr>
          <p:cNvPr id="5" name="Picture 4" descr="Zoom | PortfolioSolutions">
            <a:extLst>
              <a:ext uri="{FF2B5EF4-FFF2-40B4-BE49-F238E27FC236}">
                <a16:creationId xmlns:a16="http://schemas.microsoft.com/office/drawing/2014/main" id="{6B065899-7863-5C48-8528-79CCC1480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2304487" y="1827307"/>
            <a:ext cx="2068033" cy="26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Zoom | PortfolioSolutions">
            <a:extLst>
              <a:ext uri="{FF2B5EF4-FFF2-40B4-BE49-F238E27FC236}">
                <a16:creationId xmlns:a16="http://schemas.microsoft.com/office/drawing/2014/main" id="{4F3515C7-4F6E-3346-B83D-C7C424D5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Zoom | PortfolioSolutions">
            <a:extLst>
              <a:ext uri="{FF2B5EF4-FFF2-40B4-BE49-F238E27FC236}">
                <a16:creationId xmlns:a16="http://schemas.microsoft.com/office/drawing/2014/main" id="{70066F5F-058F-F045-BB20-2FEA4E400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Zoom | PortfolioSolutions">
            <a:extLst>
              <a:ext uri="{FF2B5EF4-FFF2-40B4-BE49-F238E27FC236}">
                <a16:creationId xmlns:a16="http://schemas.microsoft.com/office/drawing/2014/main" id="{808E43EE-7197-5C45-A15E-E27DAE29F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Zoom | PortfolioSolutions">
            <a:extLst>
              <a:ext uri="{FF2B5EF4-FFF2-40B4-BE49-F238E27FC236}">
                <a16:creationId xmlns:a16="http://schemas.microsoft.com/office/drawing/2014/main" id="{DDAFEE1A-0200-F04A-9C5E-1BF5034C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Zoom | PortfolioSolutions">
            <a:extLst>
              <a:ext uri="{FF2B5EF4-FFF2-40B4-BE49-F238E27FC236}">
                <a16:creationId xmlns:a16="http://schemas.microsoft.com/office/drawing/2014/main" id="{AB617DFE-ABDF-BF43-9215-D2A9CA071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Zoom | PortfolioSolutions">
            <a:extLst>
              <a:ext uri="{FF2B5EF4-FFF2-40B4-BE49-F238E27FC236}">
                <a16:creationId xmlns:a16="http://schemas.microsoft.com/office/drawing/2014/main" id="{91435B54-0B03-9243-8521-C9E7A2859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Zoom | PortfolioSolutions">
            <a:extLst>
              <a:ext uri="{FF2B5EF4-FFF2-40B4-BE49-F238E27FC236}">
                <a16:creationId xmlns:a16="http://schemas.microsoft.com/office/drawing/2014/main" id="{324A5CB9-3F70-9149-B09C-DAE39640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Zoom | PortfolioSolutions">
            <a:extLst>
              <a:ext uri="{FF2B5EF4-FFF2-40B4-BE49-F238E27FC236}">
                <a16:creationId xmlns:a16="http://schemas.microsoft.com/office/drawing/2014/main" id="{7047A5FC-EEF8-1744-9BE8-6BDDC476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Zoom | PortfolioSolutions">
            <a:extLst>
              <a:ext uri="{FF2B5EF4-FFF2-40B4-BE49-F238E27FC236}">
                <a16:creationId xmlns:a16="http://schemas.microsoft.com/office/drawing/2014/main" id="{64B9913F-D0A2-9F40-956E-A39E207B3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652-63E1-794E-951E-6FC0A89975BF}"/>
              </a:ext>
            </a:extLst>
          </p:cNvPr>
          <p:cNvSpPr txBox="1"/>
          <p:nvPr/>
        </p:nvSpPr>
        <p:spPr>
          <a:xfrm>
            <a:off x="1430215" y="4630615"/>
            <a:ext cx="399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Webinar-style</a:t>
            </a:r>
          </a:p>
          <a:p>
            <a:pPr algn="ctr"/>
            <a:r>
              <a:rPr lang="en-US" sz="2800" dirty="0"/>
              <a:t>100+ participants</a:t>
            </a:r>
          </a:p>
          <a:p>
            <a:pPr algn="ctr"/>
            <a:r>
              <a:rPr lang="en-US" sz="2800" dirty="0"/>
              <a:t>Mic off</a:t>
            </a:r>
          </a:p>
          <a:p>
            <a:pPr algn="ctr"/>
            <a:r>
              <a:rPr lang="en-US" sz="2800" dirty="0"/>
              <a:t>Camera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E76AC-FEC9-A44C-98B8-718BEFF73763}"/>
              </a:ext>
            </a:extLst>
          </p:cNvPr>
          <p:cNvSpPr txBox="1"/>
          <p:nvPr/>
        </p:nvSpPr>
        <p:spPr>
          <a:xfrm>
            <a:off x="6019330" y="4630615"/>
            <a:ext cx="39975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Meeting-style</a:t>
            </a:r>
          </a:p>
          <a:p>
            <a:pPr algn="ctr"/>
            <a:r>
              <a:rPr lang="en-US" sz="2800" dirty="0"/>
              <a:t>10-15 participants / room</a:t>
            </a:r>
          </a:p>
          <a:p>
            <a:pPr algn="ctr"/>
            <a:r>
              <a:rPr lang="en-US" sz="2800" dirty="0"/>
              <a:t>Mic on</a:t>
            </a:r>
          </a:p>
          <a:p>
            <a:pPr algn="ctr"/>
            <a:r>
              <a:rPr lang="en-US" sz="2800" dirty="0"/>
              <a:t>Camera optional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7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249EF-A848-A344-BF5C-A414D349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459018"/>
            <a:ext cx="8286848" cy="5847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8D143-5688-9541-8BC0-CA88A213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76" y="550985"/>
            <a:ext cx="2888699" cy="3310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D85C7-73DC-FE48-95B1-D5E041D7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42" y="3340096"/>
            <a:ext cx="3183375" cy="29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11789</TotalTime>
  <Words>534</Words>
  <Application>Microsoft Macintosh PowerPoint</Application>
  <PresentationFormat>Widescreen</PresentationFormat>
  <Paragraphs>85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Marker Felt Thin</vt:lpstr>
      <vt:lpstr>Tw Cen MT</vt:lpstr>
      <vt:lpstr>Tw Cen MT Condensed</vt:lpstr>
      <vt:lpstr>Wingdings 3</vt:lpstr>
      <vt:lpstr>Integral</vt:lpstr>
      <vt:lpstr>Welcome to R/Medicine 101: Intro to R for Clinicians</vt:lpstr>
      <vt:lpstr>PowerPoint Presentation</vt:lpstr>
      <vt:lpstr>PowerPoint Presentation</vt:lpstr>
      <vt:lpstr>PowerPoint Presentation</vt:lpstr>
      <vt:lpstr>PowerPoint Presentation</vt:lpstr>
      <vt:lpstr>Introducing the TAs!</vt:lpstr>
      <vt:lpstr>Orientation to the Technology</vt:lpstr>
      <vt:lpstr>Main session   vs   Breakout rooms</vt:lpstr>
      <vt:lpstr>PowerPoint Presentation</vt:lpstr>
      <vt:lpstr>Non-verbal feedback</vt:lpstr>
      <vt:lpstr>Chat window</vt:lpstr>
      <vt:lpstr>Your Turn #1</vt:lpstr>
      <vt:lpstr>Orientation to the Course</vt:lpstr>
      <vt:lpstr>The Data Analysis Pipeline</vt:lpstr>
      <vt:lpstr>Lecture slides</vt:lpstr>
      <vt:lpstr>Timed interactive coding exercises</vt:lpstr>
      <vt:lpstr>Code of Conduct</vt:lpstr>
      <vt:lpstr>Your Turn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584</cp:revision>
  <cp:lastPrinted>2019-02-19T22:36:37Z</cp:lastPrinted>
  <dcterms:created xsi:type="dcterms:W3CDTF">2018-02-01T22:00:01Z</dcterms:created>
  <dcterms:modified xsi:type="dcterms:W3CDTF">2020-08-24T14:01:31Z</dcterms:modified>
</cp:coreProperties>
</file>